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1" r:id="rId14"/>
    <p:sldId id="273" r:id="rId15"/>
    <p:sldId id="281" r:id="rId16"/>
    <p:sldId id="275" r:id="rId17"/>
    <p:sldId id="276" r:id="rId18"/>
    <p:sldId id="277" r:id="rId19"/>
    <p:sldId id="283" r:id="rId20"/>
    <p:sldId id="282" r:id="rId21"/>
    <p:sldId id="278" r:id="rId22"/>
    <p:sldId id="279" r:id="rId23"/>
    <p:sldId id="28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27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0d9858e1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0d9858e1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0d9858e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0d9858e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d9858e1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0d9858e1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0d9858e16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0d9858e16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0d9858e16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0d9858e16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4C6292-6DA1-E4B6-BE8E-D0AD16626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706800E-A206-089F-8D70-438650FD2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927ADC6-8C3B-E6D2-E2D7-4C65581E5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00898b3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00898b3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b00898b3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b00898b3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43b391d74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43b391d74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F09419C-DD40-45DC-8B29-81703747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82B8C85-F12D-168A-77F5-23B8ABF8E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6C99DB0-5BE4-089D-623D-A3614BD2B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9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00898b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00898b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DA19920-CB72-DE2C-89D5-E09E0422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43b391d74_5_26:notes">
            <a:extLst>
              <a:ext uri="{FF2B5EF4-FFF2-40B4-BE49-F238E27FC236}">
                <a16:creationId xmlns:a16="http://schemas.microsoft.com/office/drawing/2014/main" id="{98C586D7-0145-03ED-F29A-2D33D5634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43b391d74_5_26:notes">
            <a:extLst>
              <a:ext uri="{FF2B5EF4-FFF2-40B4-BE49-F238E27FC236}">
                <a16:creationId xmlns:a16="http://schemas.microsoft.com/office/drawing/2014/main" id="{586095E0-75D6-306C-B9AA-4642CACA9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47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0d9858e1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0d9858e1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ABECF05-7EF3-9E0A-DA11-0E1D4598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0d9858e16_0_18:notes">
            <a:extLst>
              <a:ext uri="{FF2B5EF4-FFF2-40B4-BE49-F238E27FC236}">
                <a16:creationId xmlns:a16="http://schemas.microsoft.com/office/drawing/2014/main" id="{BA179C07-E0ED-FC39-9D37-6CC802BA8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0d9858e16_0_18:notes">
            <a:extLst>
              <a:ext uri="{FF2B5EF4-FFF2-40B4-BE49-F238E27FC236}">
                <a16:creationId xmlns:a16="http://schemas.microsoft.com/office/drawing/2014/main" id="{33FC77FB-5065-E5EC-744A-91A3B8B42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142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90540DC-887F-3576-6D65-0871449A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0EC72CC-2B0E-2797-DB37-39D76A17D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1FDCB95-5350-C232-1B25-3FBC26C3D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23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FEDADD-531B-86EF-F835-22BA4BA4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791DA59-E68F-C99F-319E-D9D63A12B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1970B7-D2B0-D265-6F54-2E4D59234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70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43b391d7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43b391d7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b00898b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b00898b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43b391d74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43b391d74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0d9858e1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0d9858e1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0d9858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0d9858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d9858e1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d9858e1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7cJPZKxY1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7cyqPTuksaxkJzRuanyCMbatC77LWJBi9fLhfWfJJ0/edit?pli=1#slide=id.g3016f5e8db5_0_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TU-VCC 3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기</a:t>
            </a:r>
            <a:b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던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드림즈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8825" y="3355400"/>
            <a:ext cx="8520600" cy="15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2019180031 이윤석</a:t>
            </a:r>
            <a:endParaRPr lang="en-US" altLang="ko" b="1" dirty="0"/>
          </a:p>
          <a:p>
            <a:pPr marL="0" indent="0" algn="r">
              <a:lnSpc>
                <a:spcPct val="150000"/>
              </a:lnSpc>
            </a:pPr>
            <a:r>
              <a:rPr lang="en-US" altLang="ko-KR" b="1" dirty="0"/>
              <a:t>2020180034 </a:t>
            </a:r>
            <a:r>
              <a:rPr lang="ko-KR" altLang="en-US" b="1" dirty="0" err="1"/>
              <a:t>정가온</a:t>
            </a:r>
            <a:endParaRPr b="1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2020184015 박가현</a:t>
            </a:r>
            <a:endParaRPr lang="en-US" altLang="ko" b="1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2020184025 이승희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2.     마케팅 </a:t>
            </a:r>
            <a:r>
              <a:rPr lang="ko-KR" altLang="en-US" sz="1620" b="1" dirty="0"/>
              <a:t>활동 </a:t>
            </a:r>
            <a:r>
              <a:rPr lang="en-US" altLang="ko-KR" sz="1620" b="1" dirty="0"/>
              <a:t>– </a:t>
            </a:r>
            <a:r>
              <a:rPr lang="ko-KR" altLang="en-US" sz="1620" b="1" dirty="0"/>
              <a:t>최종 보고서 </a:t>
            </a:r>
            <a:r>
              <a:rPr lang="en-US" altLang="ko-KR" sz="1620" b="1" dirty="0"/>
              <a:t>(</a:t>
            </a:r>
            <a:r>
              <a:rPr lang="ko-KR" altLang="en-US" sz="1620" b="1" dirty="0"/>
              <a:t>사전 광고</a:t>
            </a:r>
            <a:r>
              <a:rPr lang="en-US" altLang="ko-KR" sz="1620" b="1" dirty="0"/>
              <a:t>)</a:t>
            </a:r>
            <a:endParaRPr sz="1620" b="1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620" b="1" dirty="0"/>
              <a:t> 2.     마케팅 </a:t>
            </a:r>
            <a:r>
              <a:rPr lang="ko-KR" altLang="en-US" sz="1620" b="1" dirty="0"/>
              <a:t>활동 </a:t>
            </a:r>
            <a:r>
              <a:rPr lang="en-US" altLang="ko-KR" sz="1620" b="1" dirty="0"/>
              <a:t>– </a:t>
            </a:r>
            <a:r>
              <a:rPr lang="ko-KR" altLang="en-US" sz="1620" b="1" dirty="0"/>
              <a:t>최종 보고서 </a:t>
            </a:r>
            <a:r>
              <a:rPr lang="en-US" altLang="ko-KR" sz="1620" b="1" dirty="0"/>
              <a:t>(</a:t>
            </a:r>
            <a:r>
              <a:rPr lang="ko-KR" altLang="en-US" sz="1620" b="1" dirty="0"/>
              <a:t>사전 광고</a:t>
            </a:r>
            <a:r>
              <a:rPr lang="en-US" altLang="ko-KR" sz="1620" b="1" dirty="0"/>
              <a:t>)</a:t>
            </a:r>
            <a:endParaRPr sz="1620" b="1" dirty="0"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solidFill>
                <a:srgbClr val="EA9999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84" y="1010300"/>
            <a:ext cx="3417501" cy="250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1;p24">
            <a:extLst>
              <a:ext uri="{FF2B5EF4-FFF2-40B4-BE49-F238E27FC236}">
                <a16:creationId xmlns:a16="http://schemas.microsoft.com/office/drawing/2014/main" id="{322C6DF8-768A-9C0B-ACC3-32334606FD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140" y="1010300"/>
            <a:ext cx="4906904" cy="305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2;p25">
            <a:extLst>
              <a:ext uri="{FF2B5EF4-FFF2-40B4-BE49-F238E27FC236}">
                <a16:creationId xmlns:a16="http://schemas.microsoft.com/office/drawing/2014/main" id="{AC6FECFA-8663-25BD-3CC6-1690FF17F9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203" y="2286000"/>
            <a:ext cx="5234097" cy="26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2.     마케팅 </a:t>
            </a:r>
            <a:r>
              <a:rPr lang="ko-KR" altLang="en-US" sz="1620" b="1" dirty="0"/>
              <a:t>활동</a:t>
            </a:r>
            <a:r>
              <a:rPr lang="en-US" altLang="ko-KR" sz="1620" b="1" dirty="0"/>
              <a:t> – </a:t>
            </a:r>
            <a:r>
              <a:rPr lang="ko-KR" altLang="en-US" sz="1620" b="1" dirty="0"/>
              <a:t>최종 보고서</a:t>
            </a:r>
            <a:r>
              <a:rPr lang="en-US" altLang="ko-KR" sz="1620" b="1" dirty="0"/>
              <a:t>(</a:t>
            </a:r>
            <a:r>
              <a:rPr lang="ko-KR" altLang="en-US" sz="1620" b="1" dirty="0"/>
              <a:t>사전 광고</a:t>
            </a:r>
            <a:r>
              <a:rPr lang="en-US" altLang="ko-KR" sz="1620" b="1" dirty="0"/>
              <a:t>)</a:t>
            </a:r>
            <a:endParaRPr sz="1620" b="1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solidFill>
                <a:srgbClr val="EA9999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02" y="1034150"/>
            <a:ext cx="4547439" cy="28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828" y="2227832"/>
            <a:ext cx="4743172" cy="265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620" b="1" dirty="0"/>
              <a:t> 2.     마케팅 </a:t>
            </a:r>
            <a:r>
              <a:rPr lang="ko-KR" altLang="en-US" sz="1620" b="1" dirty="0"/>
              <a:t>활동</a:t>
            </a:r>
            <a:r>
              <a:rPr lang="en-US" altLang="ko-KR" sz="1620" b="1" dirty="0"/>
              <a:t> – </a:t>
            </a:r>
            <a:r>
              <a:rPr lang="ko-KR" altLang="en-US" sz="1620" b="1" dirty="0"/>
              <a:t>최종 보고서</a:t>
            </a:r>
            <a:r>
              <a:rPr lang="en-US" altLang="ko-KR" sz="1620" b="1" dirty="0"/>
              <a:t>(</a:t>
            </a:r>
            <a:r>
              <a:rPr lang="ko-KR" altLang="en-US" sz="1620" b="1" dirty="0"/>
              <a:t>사후 광고</a:t>
            </a:r>
            <a:r>
              <a:rPr lang="en-US" altLang="ko-KR" sz="1620" b="1" dirty="0"/>
              <a:t>)</a:t>
            </a:r>
            <a:endParaRPr sz="1620" b="1" dirty="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112" y="1010300"/>
            <a:ext cx="6773775" cy="381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620" b="1" dirty="0"/>
              <a:t> 2.     마케팅 </a:t>
            </a:r>
            <a:r>
              <a:rPr lang="ko-KR" altLang="en-US" sz="1620" b="1" dirty="0"/>
              <a:t>활동</a:t>
            </a:r>
            <a:r>
              <a:rPr lang="en-US" altLang="ko-KR" sz="1620" b="1" dirty="0"/>
              <a:t> – </a:t>
            </a:r>
            <a:r>
              <a:rPr lang="ko-KR" altLang="en-US" sz="1620" b="1" dirty="0"/>
              <a:t>최종 보고서</a:t>
            </a:r>
            <a:r>
              <a:rPr lang="en-US" altLang="ko-KR" sz="1620" b="1" dirty="0"/>
              <a:t>(</a:t>
            </a:r>
            <a:r>
              <a:rPr lang="ko-KR" altLang="en-US" sz="1620" b="1" dirty="0"/>
              <a:t>사후 광고</a:t>
            </a:r>
            <a:r>
              <a:rPr lang="en-US" altLang="ko-KR" sz="1620" b="1" dirty="0"/>
              <a:t>)</a:t>
            </a:r>
            <a:endParaRPr sz="1620" b="1" dirty="0"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0300"/>
            <a:ext cx="2953770" cy="239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49;p31">
            <a:extLst>
              <a:ext uri="{FF2B5EF4-FFF2-40B4-BE49-F238E27FC236}">
                <a16:creationId xmlns:a16="http://schemas.microsoft.com/office/drawing/2014/main" id="{B0DD3EE1-3851-D577-A059-2C2353D9C0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795" y="1612434"/>
            <a:ext cx="5929656" cy="315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BABEB3-82D8-1549-CC99-02EEDD87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DDE5CF37-0CE3-2418-C7B3-D6104A773F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4741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II.   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개발 활동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427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1.     게임 기획</a:t>
            </a:r>
            <a:endParaRPr sz="1620" b="1"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2D 횡스크롤 방치형 키우기 시뮬레이션 게임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고양이 캐릭터가 적군을 물리치는 컨셉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플랫폼: Android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29" b="1">
                <a:solidFill>
                  <a:schemeClr val="dk1"/>
                </a:solidFill>
              </a:rPr>
              <a:t>[게임 포인트]</a:t>
            </a:r>
            <a:br>
              <a:rPr lang="ko" sz="1500" b="1">
                <a:solidFill>
                  <a:schemeClr val="dk1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미니게임 컨텐츠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유저들의 지속적인 </a:t>
            </a:r>
            <a:r>
              <a:rPr lang="ko" sz="1000" b="1">
                <a:solidFill>
                  <a:srgbClr val="0000FF"/>
                </a:solidFill>
              </a:rPr>
              <a:t>개입 컨텐츠</a:t>
            </a:r>
            <a:r>
              <a:rPr lang="ko" sz="1000" b="1">
                <a:solidFill>
                  <a:srgbClr val="434343"/>
                </a:solidFill>
              </a:rPr>
              <a:t> (터치 획득 아이템)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귀여운 고양이의 매력과 독창적인 캐릭터성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0000FF"/>
                </a:solidFill>
              </a:rPr>
              <a:t>수집형 아이템</a:t>
            </a:r>
            <a:r>
              <a:rPr lang="ko" sz="1000" b="1">
                <a:solidFill>
                  <a:srgbClr val="434343"/>
                </a:solidFill>
              </a:rPr>
              <a:t> 요소를 통해 모으는 재미를 제공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E8370E"/>
                </a:solidFill>
              </a:rPr>
              <a:t>간편한 플레이, 높은 접근성</a:t>
            </a:r>
            <a:endParaRPr sz="1100" b="1">
              <a:solidFill>
                <a:srgbClr val="E8370E"/>
              </a:solidFill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개발 활동</a:t>
            </a:r>
            <a:endParaRPr sz="2820" b="1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950" y="1010300"/>
            <a:ext cx="4585224" cy="3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개발 진행 결과</a:t>
            </a:r>
            <a:endParaRPr sz="1620" b="1"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4239332" y="609200"/>
            <a:ext cx="5931900" cy="691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b="1" u="sng" dirty="0">
                <a:solidFill>
                  <a:schemeClr val="hlink"/>
                </a:solidFill>
                <a:hlinkClick r:id="rId3"/>
              </a:rPr>
              <a:t>https://youtu.be/F7cJPZKxY14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개발 활동</a:t>
            </a:r>
            <a:endParaRPr sz="282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3AF8A-2C61-F1D8-EB4E-86E73D7A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3" y="1548512"/>
            <a:ext cx="5582215" cy="2046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20" b="1" dirty="0"/>
              <a:t>3 </a:t>
            </a:r>
            <a:r>
              <a:rPr lang="ko" sz="1620" b="1" dirty="0"/>
              <a:t>.     </a:t>
            </a:r>
            <a:r>
              <a:rPr lang="ko-KR" altLang="en-US" sz="1620" b="1" dirty="0"/>
              <a:t>플레이 스토어 출시</a:t>
            </a:r>
            <a:endParaRPr sz="1620" b="1"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-KR" altLang="en-US" sz="2820" b="1" dirty="0"/>
              <a:t>개발 활동</a:t>
            </a:r>
            <a:endParaRPr sz="282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5D087C-6888-1346-F068-1C0DD53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55" y="1010300"/>
            <a:ext cx="1963281" cy="38283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03C67E0-31B9-48D4-8BF0-166D1060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D967DBB9-935D-5668-8E26-91FBB233D1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4741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II.   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320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521050" y="854875"/>
            <a:ext cx="7452600" cy="3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609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AutoNum type="romanUcPeriod"/>
            </a:pPr>
            <a:r>
              <a:rPr lang="ko" sz="1535" b="1" dirty="0">
                <a:solidFill>
                  <a:schemeClr val="tx1"/>
                </a:solidFill>
              </a:rPr>
              <a:t>창업 활동</a:t>
            </a:r>
            <a:br>
              <a:rPr lang="ko" sz="1535" b="1" dirty="0">
                <a:solidFill>
                  <a:schemeClr val="tx1"/>
                </a:solidFill>
              </a:rPr>
            </a:br>
            <a:endParaRPr sz="1535" b="1" dirty="0">
              <a:solidFill>
                <a:schemeClr val="tx1"/>
              </a:solidFill>
            </a:endParaRPr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 b="1" dirty="0">
                <a:solidFill>
                  <a:schemeClr val="tx1"/>
                </a:solidFill>
              </a:rPr>
              <a:t>시장 조사</a:t>
            </a:r>
            <a:endParaRPr sz="1000" b="1" dirty="0">
              <a:solidFill>
                <a:schemeClr val="tx1"/>
              </a:solidFill>
            </a:endParaRPr>
          </a:p>
          <a:p>
            <a:pPr marL="622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</a:pPr>
            <a:r>
              <a:rPr lang="en-US" altLang="ko" sz="1000" b="1" dirty="0">
                <a:solidFill>
                  <a:schemeClr val="tx1"/>
                </a:solidFill>
              </a:rPr>
              <a:t>2.     </a:t>
            </a:r>
            <a:r>
              <a:rPr lang="ko" sz="1000" b="1" dirty="0">
                <a:solidFill>
                  <a:schemeClr val="tx1"/>
                </a:solidFill>
              </a:rPr>
              <a:t>마케팅 </a:t>
            </a:r>
            <a:r>
              <a:rPr lang="ko-KR" altLang="en-US" sz="1000" b="1" dirty="0">
                <a:solidFill>
                  <a:schemeClr val="tx1"/>
                </a:solidFill>
              </a:rPr>
              <a:t>활동</a:t>
            </a:r>
            <a:br>
              <a:rPr lang="ko" sz="1000" b="1" dirty="0">
                <a:solidFill>
                  <a:schemeClr val="tx1"/>
                </a:solidFill>
              </a:rPr>
            </a:br>
            <a:br>
              <a:rPr lang="ko" sz="1000" b="1" dirty="0">
                <a:solidFill>
                  <a:schemeClr val="tx1"/>
                </a:solidFill>
              </a:rPr>
            </a:br>
            <a:endParaRPr sz="1535" b="1" dirty="0">
              <a:solidFill>
                <a:schemeClr val="tx1"/>
              </a:solidFill>
            </a:endParaRPr>
          </a:p>
          <a:p>
            <a:pPr marL="131104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None/>
            </a:pPr>
            <a:r>
              <a:rPr lang="en-US" altLang="ko" sz="1535" b="1" dirty="0">
                <a:solidFill>
                  <a:schemeClr val="tx1"/>
                </a:solidFill>
              </a:rPr>
              <a:t>II.   </a:t>
            </a:r>
            <a:r>
              <a:rPr lang="ko" sz="1535" b="1" dirty="0">
                <a:solidFill>
                  <a:schemeClr val="tx1"/>
                </a:solidFill>
              </a:rPr>
              <a:t>개발 활동</a:t>
            </a:r>
            <a:br>
              <a:rPr lang="ko" sz="1535" b="1" dirty="0">
                <a:solidFill>
                  <a:schemeClr val="tx1"/>
                </a:solidFill>
              </a:rPr>
            </a:br>
            <a:endParaRPr sz="1535" b="1" dirty="0">
              <a:solidFill>
                <a:schemeClr val="tx1"/>
              </a:solidFill>
            </a:endParaRPr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 b="1" dirty="0">
                <a:solidFill>
                  <a:schemeClr val="tx1"/>
                </a:solidFill>
              </a:rPr>
              <a:t>게임 기획</a:t>
            </a:r>
            <a:endParaRPr sz="1000" b="1" dirty="0">
              <a:solidFill>
                <a:schemeClr val="tx1"/>
              </a:solidFill>
            </a:endParaRPr>
          </a:p>
          <a:p>
            <a:pPr marL="622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</a:pPr>
            <a:r>
              <a:rPr lang="en-US" altLang="ko" sz="1000" b="1" dirty="0">
                <a:solidFill>
                  <a:schemeClr val="tx1"/>
                </a:solidFill>
              </a:rPr>
              <a:t>2.     </a:t>
            </a:r>
            <a:r>
              <a:rPr lang="ko" sz="1000" b="1" dirty="0">
                <a:solidFill>
                  <a:schemeClr val="tx1"/>
                </a:solidFill>
              </a:rPr>
              <a:t>게임 개발 진행 결과</a:t>
            </a:r>
            <a:endParaRPr sz="1000" b="1" dirty="0">
              <a:solidFill>
                <a:schemeClr val="tx1"/>
              </a:solidFill>
            </a:endParaRPr>
          </a:p>
          <a:p>
            <a:pPr marL="622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</a:pPr>
            <a:r>
              <a:rPr lang="en-US" altLang="ko" sz="1000" b="1" dirty="0">
                <a:solidFill>
                  <a:schemeClr val="tx1"/>
                </a:solidFill>
              </a:rPr>
              <a:t>3.     </a:t>
            </a:r>
            <a:r>
              <a:rPr lang="ko" sz="1000" b="1" dirty="0">
                <a:solidFill>
                  <a:schemeClr val="tx1"/>
                </a:solidFill>
              </a:rPr>
              <a:t>게임 출시</a:t>
            </a:r>
            <a:br>
              <a:rPr lang="ko" sz="1000" b="1" dirty="0">
                <a:solidFill>
                  <a:schemeClr val="tx1"/>
                </a:solidFill>
              </a:rPr>
            </a:br>
            <a:br>
              <a:rPr lang="ko" sz="1000" b="1" dirty="0">
                <a:solidFill>
                  <a:schemeClr val="tx1"/>
                </a:solidFill>
              </a:rPr>
            </a:br>
            <a:endParaRPr lang="ko-KR" altLang="en-US" sz="1535" b="1" dirty="0">
              <a:solidFill>
                <a:schemeClr val="tx1"/>
              </a:solidFill>
            </a:endParaRPr>
          </a:p>
          <a:p>
            <a:pPr marL="131104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None/>
            </a:pPr>
            <a:r>
              <a:rPr lang="en-US" altLang="ko-KR" sz="1535" b="1" dirty="0">
                <a:solidFill>
                  <a:schemeClr val="tx1"/>
                </a:solidFill>
              </a:rPr>
              <a:t>III.  </a:t>
            </a:r>
            <a:r>
              <a:rPr lang="ko-KR" altLang="en-US" sz="1535" b="1" dirty="0">
                <a:solidFill>
                  <a:schemeClr val="tx1"/>
                </a:solidFill>
              </a:rPr>
              <a:t>향후 계획</a:t>
            </a:r>
            <a:br>
              <a:rPr lang="ko-KR" altLang="en-US" sz="1000" b="1" dirty="0">
                <a:solidFill>
                  <a:schemeClr val="tx1"/>
                </a:solidFill>
              </a:rPr>
            </a:br>
            <a:endParaRPr lang="ko-KR" altLang="en-US" sz="1000" b="1" dirty="0">
              <a:solidFill>
                <a:schemeClr val="tx1"/>
              </a:solidFill>
            </a:endParaRPr>
          </a:p>
          <a:p>
            <a:pPr marL="622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</a:pPr>
            <a:r>
              <a:rPr lang="en-US" altLang="ko" sz="1000" b="1" dirty="0">
                <a:solidFill>
                  <a:schemeClr val="tx1"/>
                </a:solidFill>
              </a:rPr>
              <a:t>1.     </a:t>
            </a:r>
            <a:r>
              <a:rPr lang="ko" sz="1000" b="1" dirty="0">
                <a:solidFill>
                  <a:schemeClr val="tx1"/>
                </a:solidFill>
              </a:rPr>
              <a:t>라이브 관련</a:t>
            </a:r>
            <a:endParaRPr sz="1000" b="1"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35" b="1" dirty="0">
              <a:solidFill>
                <a:schemeClr val="tx1"/>
              </a:solidFill>
            </a:endParaRPr>
          </a:p>
          <a:p>
            <a:pPr marL="13716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535" b="1" dirty="0">
              <a:solidFill>
                <a:schemeClr val="tx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목차</a:t>
            </a:r>
            <a:endParaRPr sz="282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3D433CC2-4AD7-5FBD-F391-B6880986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>
            <a:extLst>
              <a:ext uri="{FF2B5EF4-FFF2-40B4-BE49-F238E27FC236}">
                <a16:creationId xmlns:a16="http://schemas.microsoft.com/office/drawing/2014/main" id="{DD2EF654-5516-9D2C-C1BB-263696B82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20" b="1" dirty="0"/>
              <a:t>1.    </a:t>
            </a:r>
            <a:r>
              <a:rPr lang="ko-KR" altLang="en-US" sz="1620" b="1" dirty="0"/>
              <a:t>지속적인 플레이 스토어 관리</a:t>
            </a:r>
            <a:endParaRPr sz="1620" b="1" dirty="0"/>
          </a:p>
        </p:txBody>
      </p:sp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BC29C05F-7273-6247-68DD-9375E52960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-KR" altLang="en-US" sz="2820" b="1" dirty="0"/>
              <a:t>향후 계획</a:t>
            </a:r>
            <a:endParaRPr sz="2820" b="1" dirty="0"/>
          </a:p>
        </p:txBody>
      </p:sp>
      <p:pic>
        <p:nvPicPr>
          <p:cNvPr id="271" name="Google Shape;271;p34">
            <a:extLst>
              <a:ext uri="{FF2B5EF4-FFF2-40B4-BE49-F238E27FC236}">
                <a16:creationId xmlns:a16="http://schemas.microsoft.com/office/drawing/2014/main" id="{FD478231-6CAC-66E8-4624-6C64A85C7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75" y="1132225"/>
            <a:ext cx="6683338" cy="382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4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1.     라이브 관련 (공식 카페 운영)</a:t>
            </a:r>
            <a:endParaRPr sz="1620" b="1" dirty="0"/>
          </a:p>
        </p:txBody>
      </p:sp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향후 계획</a:t>
            </a:r>
            <a:endParaRPr sz="2820" b="1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88" y="1152525"/>
            <a:ext cx="7857432" cy="38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A433C7F1-3FB1-D71F-BB9C-6FE0D020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>
            <a:extLst>
              <a:ext uri="{FF2B5EF4-FFF2-40B4-BE49-F238E27FC236}">
                <a16:creationId xmlns:a16="http://schemas.microsoft.com/office/drawing/2014/main" id="{ABFC951E-82E5-215D-CB30-A4D6C479E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1.     라이브 관련 (공식 카페 운영</a:t>
            </a:r>
            <a:r>
              <a:rPr lang="en-US" altLang="ko" sz="1620" b="1" dirty="0"/>
              <a:t> </a:t>
            </a:r>
            <a:r>
              <a:rPr lang="ko-KR" altLang="en-US" sz="1620" b="1" dirty="0"/>
              <a:t>공지사항</a:t>
            </a:r>
            <a:r>
              <a:rPr lang="en-US" altLang="ko-KR" sz="1620" b="1"/>
              <a:t>/</a:t>
            </a:r>
            <a:r>
              <a:rPr lang="ko-KR" altLang="en-US" sz="1620" b="1"/>
              <a:t>업데이트 </a:t>
            </a:r>
            <a:r>
              <a:rPr lang="ko-KR" altLang="en-US" sz="1620" b="1" dirty="0"/>
              <a:t>공지</a:t>
            </a:r>
            <a:r>
              <a:rPr lang="ko" sz="1620" b="1" dirty="0"/>
              <a:t>)</a:t>
            </a:r>
            <a:endParaRPr sz="1620" b="1" dirty="0"/>
          </a:p>
        </p:txBody>
      </p:sp>
      <p:sp>
        <p:nvSpPr>
          <p:cNvPr id="277" name="Google Shape;277;p35">
            <a:extLst>
              <a:ext uri="{FF2B5EF4-FFF2-40B4-BE49-F238E27FC236}">
                <a16:creationId xmlns:a16="http://schemas.microsoft.com/office/drawing/2014/main" id="{73D76C5C-D5E8-AC9D-D93A-74ECE000AD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향후 계획</a:t>
            </a:r>
            <a:endParaRPr sz="282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6EA9D-45C6-7D67-86C4-D1C9E8F1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47" y="1015711"/>
            <a:ext cx="4787105" cy="40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F189CD9-35F8-BBB5-9AEB-0226B830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854AAB51-B54A-53CB-0B3C-4282D0CDEC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4741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b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3200" b="1" dirty="0">
                <a:latin typeface="Malgun Gothic"/>
                <a:ea typeface="Malgun Gothic"/>
                <a:cs typeface="Malgun Gothic"/>
                <a:sym typeface="Malgun Gothic"/>
              </a:rPr>
              <a:t>던 </a:t>
            </a:r>
            <a:r>
              <a:rPr lang="ko-KR" altLang="en-US" sz="3200" b="1" dirty="0" err="1">
                <a:latin typeface="Malgun Gothic"/>
                <a:ea typeface="Malgun Gothic"/>
                <a:cs typeface="Malgun Gothic"/>
                <a:sym typeface="Malgun Gothic"/>
              </a:rPr>
              <a:t>드림즈</a:t>
            </a:r>
            <a:endParaRPr sz="32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24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597EC33-7B4E-7DAB-4BAE-05185DE1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B675BACB-DE66-ED82-A038-006CE8E9F77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4741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  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창업 활동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85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 dirty="0"/>
              <a:t>시장 조사</a:t>
            </a:r>
            <a:r>
              <a:rPr lang="en-US" altLang="ko" sz="1620" b="1" dirty="0"/>
              <a:t> – </a:t>
            </a:r>
            <a:r>
              <a:rPr lang="ko-KR" altLang="en-US" sz="1620" b="1" dirty="0"/>
              <a:t>현재 모바일 게임의 인기 장르 조사</a:t>
            </a:r>
            <a:endParaRPr sz="1620"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82250" y="9667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 b="1">
                <a:solidFill>
                  <a:schemeClr val="dk1"/>
                </a:solidFill>
              </a:rPr>
              <a:t>방치형 게임의 인기 상승</a:t>
            </a: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 b="1">
                <a:solidFill>
                  <a:schemeClr val="dk1"/>
                </a:solidFill>
              </a:rPr>
              <a:t>기업들의 &lt;키우기 류 게임&gt; 개발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 dirty="0"/>
              <a:t>창업 활동</a:t>
            </a:r>
            <a:endParaRPr sz="2820" b="1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76" y="1319136"/>
            <a:ext cx="3491584" cy="1635562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48" y="3624775"/>
            <a:ext cx="6714736" cy="1101050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825" y="228250"/>
            <a:ext cx="1577525" cy="3076175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 dirty="0"/>
              <a:t>시장 조사</a:t>
            </a:r>
            <a:endParaRPr sz="1620" b="1"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04562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주 게임 소비자의 행태 변화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50" y="1462013"/>
            <a:ext cx="5619750" cy="619125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/>
          <p:nvPr/>
        </p:nvSpPr>
        <p:spPr>
          <a:xfrm>
            <a:off x="4413725" y="1694703"/>
            <a:ext cx="1250700" cy="17400"/>
          </a:xfrm>
          <a:prstGeom prst="rect">
            <a:avLst/>
          </a:prstGeom>
          <a:solidFill>
            <a:srgbClr val="E837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50" y="2396525"/>
            <a:ext cx="4154426" cy="23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 dirty="0"/>
              <a:t>시장 조사</a:t>
            </a:r>
            <a:endParaRPr sz="1620" b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04562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 dirty="0">
                <a:solidFill>
                  <a:schemeClr val="dk1"/>
                </a:solidFill>
              </a:rPr>
              <a:t>결과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 b="1" dirty="0">
                <a:solidFill>
                  <a:schemeClr val="dk1"/>
                </a:solidFill>
              </a:rPr>
              <a:t>현대의 바쁜 라이프스타일에 적합한 </a:t>
            </a:r>
            <a:r>
              <a:rPr lang="ko" sz="1600" b="1" dirty="0">
                <a:solidFill>
                  <a:srgbClr val="E8370E"/>
                </a:solidFill>
              </a:rPr>
              <a:t>쉬운 접근성</a:t>
            </a:r>
            <a:r>
              <a:rPr lang="ko" sz="1600" b="1" dirty="0">
                <a:solidFill>
                  <a:schemeClr val="dk1"/>
                </a:solidFill>
              </a:rPr>
              <a:t>과 </a:t>
            </a:r>
            <a:r>
              <a:rPr lang="ko" sz="1600" b="1" dirty="0">
                <a:solidFill>
                  <a:srgbClr val="4A86E8"/>
                </a:solidFill>
              </a:rPr>
              <a:t>짧은 플레이 타임</a:t>
            </a:r>
            <a:r>
              <a:rPr lang="ko" sz="1600" b="1" dirty="0">
                <a:solidFill>
                  <a:schemeClr val="dk1"/>
                </a:solidFill>
              </a:rPr>
              <a:t>의 방치형 게임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sp>
        <p:nvSpPr>
          <p:cNvPr id="89" name="Google Shape;89;p17"/>
          <p:cNvSpPr/>
          <p:nvPr/>
        </p:nvSpPr>
        <p:spPr>
          <a:xfrm rot="10800000" flipH="1">
            <a:off x="880325" y="2734924"/>
            <a:ext cx="7396200" cy="21600"/>
          </a:xfrm>
          <a:prstGeom prst="rect">
            <a:avLst/>
          </a:prstGeom>
          <a:solidFill>
            <a:srgbClr val="E837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65800" y="2879125"/>
            <a:ext cx="648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100"/>
              <a:buChar char="+"/>
            </a:pPr>
            <a:r>
              <a:rPr lang="ko" sz="1100" b="1">
                <a:solidFill>
                  <a:srgbClr val="EA9999"/>
                </a:solidFill>
              </a:rPr>
              <a:t>3개월의 짧은 기간 안에 최대한의 효율을 낼 수 있는 장르를 선정해 창업 활동을 진행하였음.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2.     마케팅 </a:t>
            </a:r>
            <a:r>
              <a:rPr lang="ko-KR" altLang="en-US" sz="1620" b="1" dirty="0"/>
              <a:t>활동 </a:t>
            </a:r>
            <a:r>
              <a:rPr lang="en-US" altLang="ko-KR" sz="1620" b="1" dirty="0"/>
              <a:t>– </a:t>
            </a:r>
            <a:r>
              <a:rPr lang="ko-KR" altLang="en-US" sz="1620" b="1" dirty="0"/>
              <a:t>마케팅 과업 지시서</a:t>
            </a:r>
            <a:endParaRPr sz="1620" b="1"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 dirty="0"/>
              <a:t>창업 활동</a:t>
            </a:r>
            <a:endParaRPr sz="2820" b="1" dirty="0"/>
          </a:p>
        </p:txBody>
      </p:sp>
      <p:sp>
        <p:nvSpPr>
          <p:cNvPr id="98" name="Google Shape;98;p18"/>
          <p:cNvSpPr txBox="1"/>
          <p:nvPr/>
        </p:nvSpPr>
        <p:spPr>
          <a:xfrm>
            <a:off x="311700" y="717562"/>
            <a:ext cx="45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 b="1" dirty="0">
                <a:solidFill>
                  <a:schemeClr val="dk2"/>
                </a:solidFill>
              </a:rPr>
              <a:t>과업지시서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[냥냥 원정대] 마케팅 과업지시서 - Google Slides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C6AF5C-84FA-5362-497F-5A8069DD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89" y="2838804"/>
            <a:ext cx="3742511" cy="20996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5093D-0A49-C843-4405-2F94980B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00" y="403100"/>
            <a:ext cx="4572000" cy="2034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49A9F4-5906-4098-634C-9AF5A3D64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40" y="1887262"/>
            <a:ext cx="4748349" cy="1943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2.     마케팅 </a:t>
            </a:r>
            <a:r>
              <a:rPr lang="ko-KR" altLang="en-US" sz="1620" b="1" dirty="0"/>
              <a:t>활동 </a:t>
            </a:r>
            <a:r>
              <a:rPr lang="en-US" altLang="ko-KR" sz="1620" b="1" dirty="0"/>
              <a:t>– </a:t>
            </a:r>
            <a:r>
              <a:rPr lang="ko-KR" altLang="en-US" sz="1620" b="1" dirty="0"/>
              <a:t>마케팅 계약서</a:t>
            </a:r>
            <a:endParaRPr sz="1620" b="1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1090250"/>
            <a:ext cx="5763605" cy="3966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992" y="89925"/>
            <a:ext cx="4673475" cy="32209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275" y="1613800"/>
            <a:ext cx="4984636" cy="344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2.     마케팅 </a:t>
            </a:r>
            <a:r>
              <a:rPr lang="ko-KR" altLang="en-US" sz="1620" b="1" dirty="0"/>
              <a:t>활동 </a:t>
            </a:r>
            <a:r>
              <a:rPr lang="en-US" altLang="ko-KR" sz="1620" b="1" dirty="0"/>
              <a:t>– </a:t>
            </a:r>
            <a:r>
              <a:rPr lang="ko-KR" altLang="en-US" sz="1620" b="1" dirty="0"/>
              <a:t>마케팅 업체와의 계산서</a:t>
            </a:r>
            <a:endParaRPr sz="1620" b="1"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650" y="1308125"/>
            <a:ext cx="4034609" cy="323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48" y="1308125"/>
            <a:ext cx="4014175" cy="323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365</Words>
  <Application>Microsoft Office PowerPoint</Application>
  <PresentationFormat>화면 슬라이드 쇼(16:9)</PresentationFormat>
  <Paragraphs>103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Malgun Gothic</vt:lpstr>
      <vt:lpstr>Arial</vt:lpstr>
      <vt:lpstr>Simple Light</vt:lpstr>
      <vt:lpstr>TU-VCC 3기 던 드림즈</vt:lpstr>
      <vt:lpstr>목차</vt:lpstr>
      <vt:lpstr>I.    창업 활동</vt:lpstr>
      <vt:lpstr>시장 조사 – 현재 모바일 게임의 인기 장르 조사</vt:lpstr>
      <vt:lpstr>시장 조사</vt:lpstr>
      <vt:lpstr>시장 조사</vt:lpstr>
      <vt:lpstr>  2.     마케팅 활동 – 마케팅 과업 지시서</vt:lpstr>
      <vt:lpstr>  2.     마케팅 활동 – 마케팅 계약서</vt:lpstr>
      <vt:lpstr>  2.     마케팅 활동 – 마케팅 업체와의 계산서</vt:lpstr>
      <vt:lpstr>  2.     마케팅 활동 – 최종 보고서 (사전 광고)</vt:lpstr>
      <vt:lpstr> 2.     마케팅 활동 – 최종 보고서 (사전 광고)</vt:lpstr>
      <vt:lpstr>  2.     마케팅 활동 – 최종 보고서(사전 광고)</vt:lpstr>
      <vt:lpstr> 2.     마케팅 활동 – 최종 보고서(사후 광고)</vt:lpstr>
      <vt:lpstr> 2.     마케팅 활동 – 최종 보고서(사후 광고)</vt:lpstr>
      <vt:lpstr>II.    개발 활동</vt:lpstr>
      <vt:lpstr>  1.     게임 기획</vt:lpstr>
      <vt:lpstr>  2.     개발 진행 결과</vt:lpstr>
      <vt:lpstr>3 .     플레이 스토어 출시</vt:lpstr>
      <vt:lpstr>II.    향후 계획</vt:lpstr>
      <vt:lpstr>1.    지속적인 플레이 스토어 관리</vt:lpstr>
      <vt:lpstr>  1.     라이브 관련 (공식 카페 운영)</vt:lpstr>
      <vt:lpstr>  1.     라이브 관련 (공식 카페 운영 공지사항/업데이트 공지)</vt:lpstr>
      <vt:lpstr>감사합니다. 던 드림즈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젤라또 먹고싶당</cp:lastModifiedBy>
  <cp:revision>6</cp:revision>
  <dcterms:modified xsi:type="dcterms:W3CDTF">2024-12-16T05:04:28Z</dcterms:modified>
</cp:coreProperties>
</file>